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58" r:id="rId3"/>
    <p:sldId id="371" r:id="rId4"/>
    <p:sldId id="373"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87" r:id="rId19"/>
    <p:sldId id="388" r:id="rId20"/>
    <p:sldId id="389" r:id="rId21"/>
    <p:sldId id="390" r:id="rId22"/>
    <p:sldId id="391" r:id="rId23"/>
    <p:sldId id="392" r:id="rId24"/>
    <p:sldId id="266"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snapToGrid="0">
      <p:cViewPr varScale="1">
        <p:scale>
          <a:sx n="65" d="100"/>
          <a:sy n="65" d="100"/>
        </p:scale>
        <p:origin x="8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62F1D-DDF7-4D25-969F-9E189E70E25A}"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B1ED7-0276-4BA5-A6E3-6345F5A3A612}" type="slidenum">
              <a:rPr lang="en-US" smtClean="0"/>
              <a:t>‹#›</a:t>
            </a:fld>
            <a:endParaRPr lang="en-US"/>
          </a:p>
        </p:txBody>
      </p:sp>
    </p:spTree>
    <p:extLst>
      <p:ext uri="{BB962C8B-B14F-4D97-AF65-F5344CB8AC3E}">
        <p14:creationId xmlns:p14="http://schemas.microsoft.com/office/powerpoint/2010/main" val="1574784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7193A4-5682-4857-B400-E2CC1F3E3D88}"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248287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7193A4-5682-4857-B400-E2CC1F3E3D88}"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400390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7193A4-5682-4857-B400-E2CC1F3E3D88}"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292717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7193A4-5682-4857-B400-E2CC1F3E3D88}"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165342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A7193A4-5682-4857-B400-E2CC1F3E3D88}"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91649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7193A4-5682-4857-B400-E2CC1F3E3D88}"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292612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7193A4-5682-4857-B400-E2CC1F3E3D88}" type="datetimeFigureOut">
              <a:rPr lang="en-US" smtClean="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419099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7193A4-5682-4857-B400-E2CC1F3E3D88}"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299365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7193A4-5682-4857-B400-E2CC1F3E3D88}" type="datetimeFigureOut">
              <a:rPr lang="en-US" smtClean="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3284682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7193A4-5682-4857-B400-E2CC1F3E3D88}"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71508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7193A4-5682-4857-B400-E2CC1F3E3D88}"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A87CC-9811-4CA2-8053-9B67883B0DF8}" type="slidenum">
              <a:rPr lang="en-US" smtClean="0"/>
              <a:t>‹#›</a:t>
            </a:fld>
            <a:endParaRPr lang="en-US"/>
          </a:p>
        </p:txBody>
      </p:sp>
    </p:spTree>
    <p:extLst>
      <p:ext uri="{BB962C8B-B14F-4D97-AF65-F5344CB8AC3E}">
        <p14:creationId xmlns:p14="http://schemas.microsoft.com/office/powerpoint/2010/main" val="94691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193A4-5682-4857-B400-E2CC1F3E3D88}" type="datetimeFigureOut">
              <a:rPr lang="en-US" smtClean="0"/>
              <a:t>10/10/2021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A87CC-9811-4CA2-8053-9B67883B0DF8}" type="slidenum">
              <a:rPr lang="en-US" smtClean="0"/>
              <a:t>‹#›</a:t>
            </a:fld>
            <a:endParaRPr lang="en-US"/>
          </a:p>
        </p:txBody>
      </p:sp>
    </p:spTree>
    <p:extLst>
      <p:ext uri="{BB962C8B-B14F-4D97-AF65-F5344CB8AC3E}">
        <p14:creationId xmlns:p14="http://schemas.microsoft.com/office/powerpoint/2010/main" val="302959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3089" y="2591870"/>
            <a:ext cx="11371006" cy="718091"/>
          </a:xfrm>
        </p:spPr>
        <p:txBody>
          <a:bodyPr>
            <a:noAutofit/>
          </a:bodyPr>
          <a:lstStyle/>
          <a:p>
            <a:r>
              <a:rPr lang="en-US" sz="4800" dirty="0" smtClean="0">
                <a:latin typeface="Times New Roman" panose="02020603050405020304" pitchFamily="18" charset="0"/>
                <a:cs typeface="Times New Roman" panose="02020603050405020304" pitchFamily="18" charset="0"/>
              </a:rPr>
              <a:t>Topic:</a:t>
            </a:r>
            <a:r>
              <a:rPr lang="en-US" sz="4800" dirty="0" smtClean="0">
                <a:solidFill>
                  <a:srgbClr val="FF0000"/>
                </a:solidFill>
                <a:latin typeface="Times New Roman" panose="02020603050405020304" pitchFamily="18" charset="0"/>
                <a:cs typeface="Times New Roman" panose="02020603050405020304" pitchFamily="18" charset="0"/>
              </a:rPr>
              <a:t> E–R Diagrams</a:t>
            </a:r>
            <a:endParaRPr lang="en-US" sz="4800" dirty="0">
              <a:solidFill>
                <a:srgbClr val="FF0000"/>
              </a:solidFill>
              <a:latin typeface="Times New Roman" panose="02020603050405020304" pitchFamily="18" charset="0"/>
              <a:cs typeface="Times New Roman" panose="02020603050405020304" pitchFamily="18" charset="0"/>
            </a:endParaRPr>
          </a:p>
        </p:txBody>
      </p:sp>
      <p:sp>
        <p:nvSpPr>
          <p:cNvPr id="8" name="Subtitle 2"/>
          <p:cNvSpPr txBox="1">
            <a:spLocks/>
          </p:cNvSpPr>
          <p:nvPr/>
        </p:nvSpPr>
        <p:spPr>
          <a:xfrm>
            <a:off x="575600" y="1878739"/>
            <a:ext cx="11005983" cy="6971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latin typeface="Times New Roman" panose="02020603050405020304" pitchFamily="18" charset="0"/>
                <a:cs typeface="Times New Roman" panose="02020603050405020304" pitchFamily="18" charset="0"/>
              </a:rPr>
              <a:t>Database </a:t>
            </a:r>
            <a:r>
              <a:rPr lang="en-US" sz="4000" smtClean="0">
                <a:latin typeface="Times New Roman" panose="02020603050405020304" pitchFamily="18" charset="0"/>
                <a:cs typeface="Times New Roman" panose="02020603050405020304" pitchFamily="18" charset="0"/>
              </a:rPr>
              <a:t>Management Systems</a:t>
            </a:r>
            <a:r>
              <a:rPr lang="en-US" sz="4000" smtClean="0">
                <a:latin typeface="Times New Roman" panose="02020603050405020304" pitchFamily="18" charset="0"/>
                <a:cs typeface="Times New Roman" panose="02020603050405020304" pitchFamily="18" charset="0"/>
              </a:rPr>
              <a:t> </a:t>
            </a:r>
            <a:r>
              <a:rPr lang="en-US" sz="4000" smtClean="0">
                <a:latin typeface="Times New Roman" panose="02020603050405020304" pitchFamily="18" charset="0"/>
                <a:cs typeface="Times New Roman" panose="02020603050405020304" pitchFamily="18" charset="0"/>
              </a:rPr>
              <a:t>(</a:t>
            </a:r>
            <a:r>
              <a:rPr lang="en-US" sz="4000" smtClean="0">
                <a:latin typeface="Times New Roman" panose="02020603050405020304" pitchFamily="18" charset="0"/>
                <a:cs typeface="Times New Roman" panose="02020603050405020304" pitchFamily="18" charset="0"/>
              </a:rPr>
              <a:t>BCSC-0003</a:t>
            </a:r>
            <a:r>
              <a:rPr lang="en-US" sz="4000" dirty="0" smtClean="0">
                <a:latin typeface="Times New Roman" panose="02020603050405020304" pitchFamily="18" charset="0"/>
                <a:cs typeface="Times New Roman" panose="02020603050405020304" pitchFamily="18" charset="0"/>
              </a:rPr>
              <a:t>)</a:t>
            </a:r>
            <a:endParaRPr lang="en-US" sz="4000" dirty="0">
              <a:solidFill>
                <a:srgbClr val="00B050"/>
              </a:solidFill>
              <a:latin typeface="Times New Roman" panose="02020603050405020304" pitchFamily="18" charset="0"/>
              <a:cs typeface="Times New Roman" panose="02020603050405020304" pitchFamily="18" charset="0"/>
            </a:endParaRPr>
          </a:p>
        </p:txBody>
      </p:sp>
      <p:sp>
        <p:nvSpPr>
          <p:cNvPr id="7" name="Subtitle 2"/>
          <p:cNvSpPr txBox="1">
            <a:spLocks/>
          </p:cNvSpPr>
          <p:nvPr/>
        </p:nvSpPr>
        <p:spPr>
          <a:xfrm>
            <a:off x="1506596" y="5816709"/>
            <a:ext cx="9144000" cy="9229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latin typeface="Souvenir" pitchFamily="2" charset="0"/>
                <a:cs typeface="Times New Roman" panose="02020603050405020304" pitchFamily="18" charset="0"/>
              </a:rPr>
              <a:t>Nikhil Govil</a:t>
            </a:r>
          </a:p>
          <a:p>
            <a:r>
              <a:rPr lang="en-US" sz="2800" dirty="0" smtClean="0">
                <a:latin typeface="Times New Roman" panose="02020603050405020304" pitchFamily="18" charset="0"/>
                <a:cs typeface="Times New Roman" panose="02020603050405020304" pitchFamily="18" charset="0"/>
              </a:rPr>
              <a:t>Assistant Professor, Dept. of CEA, GLA University, Mathura.</a:t>
            </a:r>
            <a:endParaRPr lang="en-US" sz="2800" dirty="0">
              <a:solidFill>
                <a:srgbClr val="00B05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644" y="102326"/>
            <a:ext cx="2965904" cy="1707650"/>
          </a:xfrm>
          <a:prstGeom prst="rect">
            <a:avLst/>
          </a:prstGeom>
        </p:spPr>
      </p:pic>
      <p:pic>
        <p:nvPicPr>
          <p:cNvPr id="1026" name="Picture 2" descr="https://i.stack.imgur.com/Xw9O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497" y="3539842"/>
            <a:ext cx="6540193" cy="22081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08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Relationship Type and Relationship Set:</a:t>
            </a:r>
          </a:p>
          <a:p>
            <a:pPr marL="0" indent="0" algn="just">
              <a:buNone/>
            </a:pPr>
            <a:r>
              <a:rPr lang="en-US" sz="2400" dirty="0">
                <a:latin typeface="Times New Roman" panose="02020603050405020304" pitchFamily="18" charset="0"/>
                <a:cs typeface="Times New Roman" panose="02020603050405020304" pitchFamily="18" charset="0"/>
              </a:rPr>
              <a:t>A relationship type represents the association between entity types. For example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Enrolled in’ is a relationship type that exists between entity type Student and Course. In ER diagram, relationship type is represented by a diamond and connecting the entities with lines.</a:t>
            </a:r>
          </a:p>
        </p:txBody>
      </p:sp>
      <p:pic>
        <p:nvPicPr>
          <p:cNvPr id="9218"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213" y="3864077"/>
            <a:ext cx="8619716" cy="196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3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circle(in)">
                                      <p:cBhvr>
                                        <p:cTn id="1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set of relationships of same type is known as relationship set. The following relationship set depicts S1 is enrolled in C2, S2 is enrolled in C1 and S3 is enrolled in C3.</a:t>
            </a:r>
          </a:p>
        </p:txBody>
      </p:sp>
      <p:pic>
        <p:nvPicPr>
          <p:cNvPr id="10242"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611" y="2636393"/>
            <a:ext cx="5920919" cy="297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2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animEffect transition="in" filter="circle(in)">
                                      <p:cBhvr>
                                        <p:cTn id="13"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4"/>
            <a:ext cx="10589342" cy="5091229"/>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Degree of a relationship set:</a:t>
            </a:r>
          </a:p>
          <a:p>
            <a:pPr marL="0" indent="0" algn="just">
              <a:buNone/>
            </a:pPr>
            <a:r>
              <a:rPr lang="en-US" sz="2400" dirty="0">
                <a:latin typeface="Times New Roman" panose="02020603050405020304" pitchFamily="18" charset="0"/>
                <a:cs typeface="Times New Roman" panose="02020603050405020304" pitchFamily="18" charset="0"/>
              </a:rPr>
              <a:t>The number of different entity sets participating in a relationship set is called as degree of a relationship set.</a:t>
            </a: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1. Unary Relationship –</a:t>
            </a:r>
          </a:p>
          <a:p>
            <a:pPr marL="0" indent="0" algn="just">
              <a:buNone/>
            </a:pPr>
            <a:r>
              <a:rPr lang="en-US" sz="2400" dirty="0">
                <a:latin typeface="Times New Roman" panose="02020603050405020304" pitchFamily="18" charset="0"/>
                <a:cs typeface="Times New Roman" panose="02020603050405020304" pitchFamily="18" charset="0"/>
              </a:rPr>
              <a:t>When there is only ONE entity set participating in a relation, the relationship is called as unary relationship. For example, one person is married to only one person.</a:t>
            </a:r>
          </a:p>
        </p:txBody>
      </p:sp>
      <p:pic>
        <p:nvPicPr>
          <p:cNvPr id="1126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296" y="4580603"/>
            <a:ext cx="5543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1266"/>
                                        </p:tgtEl>
                                        <p:attrNameLst>
                                          <p:attrName>style.visibility</p:attrName>
                                        </p:attrNameLst>
                                      </p:cBhvr>
                                      <p:to>
                                        <p:strVal val="visible"/>
                                      </p:to>
                                    </p:set>
                                    <p:animEffect transition="in" filter="circle(in)">
                                      <p:cBhvr>
                                        <p:cTn id="2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2. Binary Relationship –</a:t>
            </a:r>
          </a:p>
          <a:p>
            <a:pPr marL="0" indent="0" algn="just">
              <a:buNone/>
            </a:pPr>
            <a:r>
              <a:rPr lang="en-US" sz="2400" dirty="0">
                <a:latin typeface="Times New Roman" panose="02020603050405020304" pitchFamily="18" charset="0"/>
                <a:cs typeface="Times New Roman" panose="02020603050405020304" pitchFamily="18" charset="0"/>
              </a:rPr>
              <a:t>When there are TWO entities set participating in a relation, the relationship is called as binary relationship</a:t>
            </a:r>
            <a:r>
              <a:rPr lang="en-US" sz="2400" dirty="0" smtClean="0">
                <a:latin typeface="Times New Roman" panose="02020603050405020304" pitchFamily="18" charset="0"/>
                <a:cs typeface="Times New Roman" panose="02020603050405020304" pitchFamily="18" charset="0"/>
              </a:rPr>
              <a:t>. For </a:t>
            </a:r>
            <a:r>
              <a:rPr lang="en-US" sz="2400" dirty="0">
                <a:latin typeface="Times New Roman" panose="02020603050405020304" pitchFamily="18" charset="0"/>
                <a:cs typeface="Times New Roman" panose="02020603050405020304" pitchFamily="18" charset="0"/>
              </a:rPr>
              <a:t>example, Student is enrolled in Course.</a:t>
            </a:r>
          </a:p>
        </p:txBody>
      </p:sp>
      <p:pic>
        <p:nvPicPr>
          <p:cNvPr id="1229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171" y="3258625"/>
            <a:ext cx="8305800" cy="22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circle(in)">
                                      <p:cBhvr>
                                        <p:cTn id="1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373421" y="1085935"/>
            <a:ext cx="11484282" cy="5772065"/>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3. n-</a:t>
            </a:r>
            <a:r>
              <a:rPr lang="en-US" sz="2400" b="1" dirty="0" err="1">
                <a:latin typeface="Times New Roman" panose="02020603050405020304" pitchFamily="18" charset="0"/>
                <a:cs typeface="Times New Roman" panose="02020603050405020304" pitchFamily="18" charset="0"/>
              </a:rPr>
              <a:t>ary</a:t>
            </a:r>
            <a:r>
              <a:rPr lang="en-US" sz="2400" b="1" dirty="0">
                <a:latin typeface="Times New Roman" panose="02020603050405020304" pitchFamily="18" charset="0"/>
                <a:cs typeface="Times New Roman" panose="02020603050405020304" pitchFamily="18" charset="0"/>
              </a:rPr>
              <a:t> Relationship –</a:t>
            </a:r>
          </a:p>
          <a:p>
            <a:pPr marL="0" indent="0" algn="just">
              <a:buNone/>
            </a:pPr>
            <a:r>
              <a:rPr lang="en-US" sz="2400" dirty="0">
                <a:latin typeface="Times New Roman" panose="02020603050405020304" pitchFamily="18" charset="0"/>
                <a:cs typeface="Times New Roman" panose="02020603050405020304" pitchFamily="18" charset="0"/>
              </a:rPr>
              <a:t>When there are n entities set participating in a relation, the relationship is called as n-</a:t>
            </a:r>
            <a:r>
              <a:rPr lang="en-US" sz="2400" dirty="0" err="1">
                <a:latin typeface="Times New Roman" panose="02020603050405020304" pitchFamily="18" charset="0"/>
                <a:cs typeface="Times New Roman" panose="02020603050405020304" pitchFamily="18" charset="0"/>
              </a:rPr>
              <a:t>ary</a:t>
            </a:r>
            <a:r>
              <a:rPr lang="en-US" sz="2400" dirty="0">
                <a:latin typeface="Times New Roman" panose="02020603050405020304" pitchFamily="18" charset="0"/>
                <a:cs typeface="Times New Roman" panose="02020603050405020304" pitchFamily="18" charset="0"/>
              </a:rPr>
              <a:t> relationship</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Cardinality:</a:t>
            </a:r>
          </a:p>
          <a:p>
            <a:pPr marL="0" indent="0" algn="just">
              <a:buNone/>
            </a:pPr>
            <a:r>
              <a:rPr lang="en-US" sz="2400" dirty="0">
                <a:latin typeface="Times New Roman" panose="02020603050405020304" pitchFamily="18" charset="0"/>
                <a:cs typeface="Times New Roman" panose="02020603050405020304" pitchFamily="18" charset="0"/>
              </a:rPr>
              <a:t>The number of times an entity of an entity set participates in a relationship set is known as cardinality. Cardinality can be of different </a:t>
            </a:r>
            <a:r>
              <a:rPr lang="en-US" sz="2400" dirty="0" smtClean="0">
                <a:latin typeface="Times New Roman" panose="02020603050405020304" pitchFamily="18" charset="0"/>
                <a:cs typeface="Times New Roman" panose="02020603050405020304" pitchFamily="18" charset="0"/>
              </a:rPr>
              <a:t>types as:</a:t>
            </a:r>
          </a:p>
          <a:p>
            <a:pPr marL="0" indent="0" algn="just">
              <a:buNone/>
            </a:pPr>
            <a:r>
              <a:rPr lang="en-US" sz="2400" dirty="0" smtClean="0">
                <a:latin typeface="Times New Roman" panose="02020603050405020304" pitchFamily="18" charset="0"/>
                <a:cs typeface="Times New Roman" panose="02020603050405020304" pitchFamily="18" charset="0"/>
              </a:rPr>
              <a:t>A. One to One Relationship</a:t>
            </a:r>
          </a:p>
          <a:p>
            <a:pPr marL="0" indent="0" algn="just">
              <a:buNone/>
            </a:pPr>
            <a:r>
              <a:rPr lang="en-US" sz="2400" dirty="0" smtClean="0">
                <a:latin typeface="Times New Roman" panose="02020603050405020304" pitchFamily="18" charset="0"/>
                <a:cs typeface="Times New Roman" panose="02020603050405020304" pitchFamily="18" charset="0"/>
              </a:rPr>
              <a:t>B. One to Many Relationship</a:t>
            </a:r>
          </a:p>
          <a:p>
            <a:pPr marL="0" indent="0" algn="just">
              <a:buNone/>
            </a:pPr>
            <a:r>
              <a:rPr lang="en-US" sz="2400" dirty="0" smtClean="0">
                <a:latin typeface="Times New Roman" panose="02020603050405020304" pitchFamily="18" charset="0"/>
                <a:cs typeface="Times New Roman" panose="02020603050405020304" pitchFamily="18" charset="0"/>
              </a:rPr>
              <a:t>C. Many to One Relationship &amp;</a:t>
            </a:r>
          </a:p>
          <a:p>
            <a:pPr marL="0" indent="0" algn="just">
              <a:buNone/>
            </a:pPr>
            <a:r>
              <a:rPr lang="en-US" sz="2400" dirty="0" smtClean="0">
                <a:latin typeface="Times New Roman" panose="02020603050405020304" pitchFamily="18" charset="0"/>
                <a:cs typeface="Times New Roman" panose="02020603050405020304" pitchFamily="18" charset="0"/>
              </a:rPr>
              <a:t>D. Many to Many Relationship</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14338" name="Picture 2" descr="Example of an n-ary relation.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073283"/>
            <a:ext cx="4169431" cy="176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5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Effect transition="in" filter="circle(in)">
                                      <p:cBhvr>
                                        <p:cTn id="17" dur="2000"/>
                                        <p:tgtEl>
                                          <p:spTgt spid="143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additive="base">
                                        <p:cTn id="2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 calcmode="lin" valueType="num">
                                      <p:cBhvr additive="base">
                                        <p:cTn id="3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 calcmode="lin" valueType="num">
                                      <p:cBhvr additive="base">
                                        <p:cTn id="34"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 calcmode="lin" valueType="num">
                                      <p:cBhvr additive="base">
                                        <p:cTn id="38"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 calcmode="lin" valueType="num">
                                      <p:cBhvr additive="base">
                                        <p:cTn id="4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5223964"/>
          </a:xfrm>
        </p:spPr>
        <p:txBody>
          <a:bodyPr>
            <a:noAutofit/>
          </a:bodyPr>
          <a:lstStyle/>
          <a:p>
            <a:pPr marL="0" indent="0" algn="just">
              <a:buNone/>
            </a:pPr>
            <a:r>
              <a:rPr lang="en-US" sz="2400" b="1" dirty="0" smtClean="0">
                <a:latin typeface="Times New Roman" panose="02020603050405020304" pitchFamily="18" charset="0"/>
                <a:cs typeface="Times New Roman" panose="02020603050405020304" pitchFamily="18" charset="0"/>
              </a:rPr>
              <a:t>A. One to One Relationship – </a:t>
            </a:r>
            <a:r>
              <a:rPr lang="en-US" sz="2400" dirty="0">
                <a:latin typeface="Times New Roman" panose="02020603050405020304" pitchFamily="18" charset="0"/>
                <a:cs typeface="Times New Roman" panose="02020603050405020304" pitchFamily="18" charset="0"/>
              </a:rPr>
              <a:t>When a single instance of an entity is associated with a single instance of another entity then it is called one to one relationship. For example, a person has only one passport and a passport is given to one person.</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b="1" dirty="0" smtClean="0">
              <a:latin typeface="Times New Roman" panose="02020603050405020304" pitchFamily="18" charset="0"/>
              <a:cs typeface="Times New Roman" panose="02020603050405020304" pitchFamily="18" charset="0"/>
            </a:endParaRPr>
          </a:p>
          <a:p>
            <a:pPr marL="0" indent="0" algn="just">
              <a:buNone/>
            </a:pPr>
            <a:r>
              <a:rPr lang="en-US" sz="2400" b="1" dirty="0" smtClean="0">
                <a:latin typeface="Times New Roman" panose="02020603050405020304" pitchFamily="18" charset="0"/>
                <a:cs typeface="Times New Roman" panose="02020603050405020304" pitchFamily="18" charset="0"/>
              </a:rPr>
              <a:t>B. </a:t>
            </a:r>
            <a:r>
              <a:rPr lang="en-US" sz="2400" b="1" dirty="0">
                <a:latin typeface="Times New Roman" panose="02020603050405020304" pitchFamily="18" charset="0"/>
                <a:cs typeface="Times New Roman" panose="02020603050405020304" pitchFamily="18" charset="0"/>
              </a:rPr>
              <a:t>One to </a:t>
            </a:r>
            <a:r>
              <a:rPr lang="en-US" sz="2400" b="1" dirty="0" smtClean="0">
                <a:latin typeface="Times New Roman" panose="02020603050405020304" pitchFamily="18" charset="0"/>
                <a:cs typeface="Times New Roman" panose="02020603050405020304" pitchFamily="18" charset="0"/>
              </a:rPr>
              <a:t>Many Relationship – </a:t>
            </a:r>
            <a:r>
              <a:rPr lang="en-US" sz="2400" dirty="0">
                <a:latin typeface="Times New Roman" panose="02020603050405020304" pitchFamily="18" charset="0"/>
                <a:cs typeface="Times New Roman" panose="02020603050405020304" pitchFamily="18" charset="0"/>
              </a:rPr>
              <a:t>When a single instance of an entity is associated with more than one instances of another entity then it is called one to many relationship. For example – a customer can place many orders but a order cannot be placed by many customers</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763222" y="2506280"/>
            <a:ext cx="4891696" cy="1326783"/>
          </a:xfrm>
          <a:prstGeom prst="rect">
            <a:avLst/>
          </a:prstGeom>
        </p:spPr>
      </p:pic>
      <p:pic>
        <p:nvPicPr>
          <p:cNvPr id="6" name="Picture 5"/>
          <p:cNvPicPr>
            <a:picLocks noChangeAspect="1"/>
          </p:cNvPicPr>
          <p:nvPr/>
        </p:nvPicPr>
        <p:blipFill>
          <a:blip r:embed="rId4"/>
          <a:stretch>
            <a:fillRect/>
          </a:stretch>
        </p:blipFill>
        <p:spPr>
          <a:xfrm>
            <a:off x="3699233" y="5550617"/>
            <a:ext cx="5019675" cy="1130402"/>
          </a:xfrm>
          <a:prstGeom prst="rect">
            <a:avLst/>
          </a:prstGeom>
        </p:spPr>
      </p:pic>
    </p:spTree>
    <p:extLst>
      <p:ext uri="{BB962C8B-B14F-4D97-AF65-F5344CB8AC3E}">
        <p14:creationId xmlns:p14="http://schemas.microsoft.com/office/powerpoint/2010/main" val="426415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 calcmode="lin" valueType="num">
                                      <p:cBhvr additive="base">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5223964"/>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 Many to One Relationship – </a:t>
            </a:r>
            <a:r>
              <a:rPr lang="en-US" sz="2400" dirty="0">
                <a:latin typeface="Times New Roman" panose="02020603050405020304" pitchFamily="18" charset="0"/>
                <a:cs typeface="Times New Roman" panose="02020603050405020304" pitchFamily="18" charset="0"/>
              </a:rPr>
              <a:t>When more than one instances of an entity is associated with a single instance of another entity then it is called many to one relationship. For example – many students can study in a single college but a student cannot study in many colleges at the same time.</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b="1" dirty="0" smtClean="0">
              <a:latin typeface="Times New Roman" panose="02020603050405020304" pitchFamily="18" charset="0"/>
              <a:cs typeface="Times New Roman" panose="02020603050405020304" pitchFamily="18" charset="0"/>
            </a:endParaRPr>
          </a:p>
          <a:p>
            <a:pPr marL="0" indent="0" algn="just">
              <a:buNone/>
            </a:pPr>
            <a:endParaRPr lang="en-US" sz="2400" b="1" dirty="0" smtClean="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D</a:t>
            </a:r>
            <a:r>
              <a:rPr lang="en-US" sz="2400" b="1" dirty="0" smtClean="0">
                <a:latin typeface="Times New Roman" panose="02020603050405020304" pitchFamily="18" charset="0"/>
                <a:cs typeface="Times New Roman" panose="02020603050405020304" pitchFamily="18" charset="0"/>
              </a:rPr>
              <a:t>. Many </a:t>
            </a:r>
            <a:r>
              <a:rPr lang="en-US" sz="2400" b="1" dirty="0">
                <a:latin typeface="Times New Roman" panose="02020603050405020304" pitchFamily="18" charset="0"/>
                <a:cs typeface="Times New Roman" panose="02020603050405020304" pitchFamily="18" charset="0"/>
              </a:rPr>
              <a:t>to </a:t>
            </a:r>
            <a:r>
              <a:rPr lang="en-US" sz="2400" b="1" dirty="0" smtClean="0">
                <a:latin typeface="Times New Roman" panose="02020603050405020304" pitchFamily="18" charset="0"/>
                <a:cs typeface="Times New Roman" panose="02020603050405020304" pitchFamily="18" charset="0"/>
              </a:rPr>
              <a:t>Many Relationship – </a:t>
            </a:r>
            <a:r>
              <a:rPr lang="en-US" sz="2400" dirty="0">
                <a:latin typeface="Times New Roman" panose="02020603050405020304" pitchFamily="18" charset="0"/>
                <a:cs typeface="Times New Roman" panose="02020603050405020304" pitchFamily="18" charset="0"/>
              </a:rPr>
              <a:t>When more than one instances of an entity is associated with more than one instances of another entity then it is called many to many relationship. For example, </a:t>
            </a:r>
            <a:r>
              <a:rPr lang="en-US" sz="2400">
                <a:latin typeface="Times New Roman" panose="02020603050405020304" pitchFamily="18" charset="0"/>
                <a:cs typeface="Times New Roman" panose="02020603050405020304" pitchFamily="18" charset="0"/>
              </a:rPr>
              <a:t>a </a:t>
            </a:r>
            <a:r>
              <a:rPr lang="en-US" sz="2400" smtClean="0">
                <a:latin typeface="Times New Roman" panose="02020603050405020304" pitchFamily="18" charset="0"/>
                <a:cs typeface="Times New Roman" panose="02020603050405020304" pitchFamily="18" charset="0"/>
              </a:rPr>
              <a:t>student can </a:t>
            </a:r>
            <a:r>
              <a:rPr lang="en-US" sz="2400" dirty="0">
                <a:latin typeface="Times New Roman" panose="02020603050405020304" pitchFamily="18" charset="0"/>
                <a:cs typeface="Times New Roman" panose="02020603050405020304" pitchFamily="18" charset="0"/>
              </a:rPr>
              <a:t>be assigned to many projects and a project can be assigned to many students.</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557587" y="2938462"/>
            <a:ext cx="5076825" cy="981075"/>
          </a:xfrm>
          <a:prstGeom prst="rect">
            <a:avLst/>
          </a:prstGeom>
        </p:spPr>
      </p:pic>
      <p:pic>
        <p:nvPicPr>
          <p:cNvPr id="8" name="Picture 7"/>
          <p:cNvPicPr>
            <a:picLocks noChangeAspect="1"/>
          </p:cNvPicPr>
          <p:nvPr/>
        </p:nvPicPr>
        <p:blipFill>
          <a:blip r:embed="rId4"/>
          <a:stretch>
            <a:fillRect/>
          </a:stretch>
        </p:blipFill>
        <p:spPr>
          <a:xfrm>
            <a:off x="3665896" y="5690419"/>
            <a:ext cx="5086350" cy="990600"/>
          </a:xfrm>
          <a:prstGeom prst="rect">
            <a:avLst/>
          </a:prstGeom>
        </p:spPr>
      </p:pic>
    </p:spTree>
    <p:extLst>
      <p:ext uri="{BB962C8B-B14F-4D97-AF65-F5344CB8AC3E}">
        <p14:creationId xmlns:p14="http://schemas.microsoft.com/office/powerpoint/2010/main" val="96625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 calcmode="lin" valueType="num">
                                      <p:cBhvr additive="base">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553065" y="1085936"/>
            <a:ext cx="11341509" cy="5550838"/>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Participation Constraint:</a:t>
            </a:r>
          </a:p>
          <a:p>
            <a:pPr marL="0" indent="0" algn="just">
              <a:buNone/>
            </a:pPr>
            <a:r>
              <a:rPr lang="en-US" sz="2400" dirty="0">
                <a:latin typeface="Times New Roman" panose="02020603050405020304" pitchFamily="18" charset="0"/>
                <a:cs typeface="Times New Roman" panose="02020603050405020304" pitchFamily="18" charset="0"/>
              </a:rPr>
              <a:t>Participation Constraint is applied on the entity participating in the relationship set.</a:t>
            </a: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Total Participation – </a:t>
            </a:r>
            <a:r>
              <a:rPr lang="en-US" sz="2400" dirty="0">
                <a:latin typeface="Times New Roman" panose="02020603050405020304" pitchFamily="18" charset="0"/>
                <a:cs typeface="Times New Roman" panose="02020603050405020304" pitchFamily="18" charset="0"/>
              </a:rPr>
              <a:t>Each entity in the entity set must participate in the relationship. If each student must enroll in a course, the participation of student will be total. Total participation is shown by double line in ER diagram.</a:t>
            </a:r>
          </a:p>
          <a:p>
            <a:pPr marL="0" indent="0" algn="just">
              <a:buNone/>
            </a:pPr>
            <a:r>
              <a:rPr lang="en-US" sz="2400" b="1" dirty="0" smtClean="0">
                <a:latin typeface="Times New Roman" panose="02020603050405020304" pitchFamily="18" charset="0"/>
                <a:cs typeface="Times New Roman" panose="02020603050405020304" pitchFamily="18" charset="0"/>
              </a:rPr>
              <a:t>Partial </a:t>
            </a:r>
            <a:r>
              <a:rPr lang="en-US" sz="2400" b="1" dirty="0">
                <a:latin typeface="Times New Roman" panose="02020603050405020304" pitchFamily="18" charset="0"/>
                <a:cs typeface="Times New Roman" panose="02020603050405020304" pitchFamily="18" charset="0"/>
              </a:rPr>
              <a:t>Participation – </a:t>
            </a:r>
            <a:r>
              <a:rPr lang="en-US" sz="2400" dirty="0">
                <a:latin typeface="Times New Roman" panose="02020603050405020304" pitchFamily="18" charset="0"/>
                <a:cs typeface="Times New Roman" panose="02020603050405020304" pitchFamily="18" charset="0"/>
              </a:rPr>
              <a:t>The entity in the entity set may or may NOT participate in the relationship. If some courses are not enrolled by any of the student, the participation of course will be partial</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diagram depicts the ‘Enrolled in’ relationship set with Student Entity set having total participation and Course Entity set having partial participation.</a:t>
            </a:r>
          </a:p>
        </p:txBody>
      </p:sp>
      <p:pic>
        <p:nvPicPr>
          <p:cNvPr id="15362"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512" y="4639597"/>
            <a:ext cx="7574616" cy="148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3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362"/>
                                        </p:tgtEl>
                                        <p:attrNameLst>
                                          <p:attrName>style.visibility</p:attrName>
                                        </p:attrNameLst>
                                      </p:cBhvr>
                                      <p:to>
                                        <p:strVal val="visible"/>
                                      </p:to>
                                    </p:set>
                                    <p:animEffect transition="in" filter="circle(in)">
                                      <p:cBhvr>
                                        <p:cTn id="27" dur="2000"/>
                                        <p:tgtEl>
                                          <p:spTgt spid="1536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 calcmode="lin" valueType="num">
                                      <p:cBhvr additive="base">
                                        <p:cTn id="32"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516194" y="1085936"/>
            <a:ext cx="11341509" cy="5550838"/>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Weak Entity Type and Identifying Relationship:</a:t>
            </a:r>
          </a:p>
          <a:p>
            <a:pPr marL="0" indent="0" algn="just">
              <a:buNone/>
            </a:pPr>
            <a:r>
              <a:rPr lang="en-US" sz="2400" dirty="0">
                <a:latin typeface="Times New Roman" panose="02020603050405020304" pitchFamily="18" charset="0"/>
                <a:cs typeface="Times New Roman" panose="02020603050405020304" pitchFamily="18" charset="0"/>
              </a:rPr>
              <a:t>As discussed before, an entity type has a key attribute which uniquely identifies each entity in the entity set. But there exists some entity type for which key attribute can’t be defined. These are called Weak Entity type.</a:t>
            </a:r>
          </a:p>
          <a:p>
            <a:pPr marL="0" indent="0" algn="just">
              <a:buNone/>
            </a:pPr>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example, A company may store the information of </a:t>
            </a:r>
            <a:r>
              <a:rPr lang="en-US" sz="2400" dirty="0" err="1">
                <a:latin typeface="Times New Roman" panose="02020603050405020304" pitchFamily="18" charset="0"/>
                <a:cs typeface="Times New Roman" panose="02020603050405020304" pitchFamily="18" charset="0"/>
              </a:rPr>
              <a:t>dependants</a:t>
            </a:r>
            <a:r>
              <a:rPr lang="en-US" sz="2400" dirty="0">
                <a:latin typeface="Times New Roman" panose="02020603050405020304" pitchFamily="18" charset="0"/>
                <a:cs typeface="Times New Roman" panose="02020603050405020304" pitchFamily="18" charset="0"/>
              </a:rPr>
              <a:t> (Parents, Children, Spouse) of an Employee. But the dependents don’t have existence without the employee. So Dependent will be weak entity type and Employee will be Identifying Entity type for </a:t>
            </a:r>
            <a:r>
              <a:rPr lang="en-US" sz="2400" dirty="0" err="1">
                <a:latin typeface="Times New Roman" panose="02020603050405020304" pitchFamily="18" charset="0"/>
                <a:cs typeface="Times New Roman" panose="02020603050405020304" pitchFamily="18" charset="0"/>
              </a:rPr>
              <a:t>Dependant</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A weak entity type is represented by a double rectangle. The participation of weak entity type is always total. The relationship between weak entity type and its identifying strong entity type is called identifying relationship and it is represented by double diamond</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18434"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883" y="3937351"/>
            <a:ext cx="5915025" cy="134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85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8434"/>
                                        </p:tgtEl>
                                        <p:attrNameLst>
                                          <p:attrName>style.visibility</p:attrName>
                                        </p:attrNameLst>
                                      </p:cBhvr>
                                      <p:to>
                                        <p:strVal val="visible"/>
                                      </p:to>
                                    </p:set>
                                    <p:animEffect transition="in" filter="circle(in)">
                                      <p:cBhvr>
                                        <p:cTn id="21" dur="2000"/>
                                        <p:tgtEl>
                                          <p:spTgt spid="1843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additive="base">
                                        <p:cTn id="2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3600" b="1" u="sng" dirty="0" smtClean="0">
                <a:latin typeface="Times New Roman" panose="02020603050405020304" pitchFamily="18" charset="0"/>
                <a:cs typeface="Times New Roman" panose="02020603050405020304" pitchFamily="18" charset="0"/>
              </a:rPr>
              <a:t>E–R Diagram for Online Shopping System</a:t>
            </a:r>
            <a:endParaRPr lang="en-US" sz="36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762" y="1209642"/>
            <a:ext cx="4659075" cy="5255252"/>
          </a:xfrm>
          <a:prstGeom prst="rect">
            <a:avLst/>
          </a:prstGeom>
        </p:spPr>
      </p:pic>
    </p:spTree>
    <p:extLst>
      <p:ext uri="{BB962C8B-B14F-4D97-AF65-F5344CB8AC3E}">
        <p14:creationId xmlns:p14="http://schemas.microsoft.com/office/powerpoint/2010/main" val="8793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E–R Diagram</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674738" y="1209641"/>
            <a:ext cx="11064978" cy="5427133"/>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E–R diagram stands for Entity Relationship Diagram.</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Entity–relationship modeling was developed for database and design by Peter Chen in 1976.</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diagram shows the relationship among entity sets.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18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entity set is a group of similar entities and these entities can have attributes. </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terms of DBMS, an entity is a table.</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By showing relationship among tables and their attributes, E–R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diagram shows the complete logical structure of a database. </a:t>
            </a:r>
          </a:p>
        </p:txBody>
      </p:sp>
    </p:spTree>
    <p:extLst>
      <p:ext uri="{BB962C8B-B14F-4D97-AF65-F5344CB8AC3E}">
        <p14:creationId xmlns:p14="http://schemas.microsoft.com/office/powerpoint/2010/main" val="208490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3600" b="1" u="sng" dirty="0" smtClean="0">
                <a:latin typeface="Times New Roman" panose="02020603050405020304" pitchFamily="18" charset="0"/>
                <a:cs typeface="Times New Roman" panose="02020603050405020304" pitchFamily="18" charset="0"/>
              </a:rPr>
              <a:t>E–R Diagram for Online Shopping System</a:t>
            </a:r>
            <a:endParaRPr lang="en-US" sz="36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615948" y="0"/>
            <a:ext cx="2561143" cy="1236414"/>
          </a:xfrm>
          <a:prstGeom prst="rect">
            <a:avLst/>
          </a:prstGeom>
          <a:noFill/>
          <a:ln w="9525">
            <a:noFill/>
            <a:miter lim="800000"/>
            <a:headEnd/>
            <a:tailEnd/>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680" y="1236414"/>
            <a:ext cx="10032592" cy="5518347"/>
          </a:xfrm>
          <a:prstGeom prst="rect">
            <a:avLst/>
          </a:prstGeom>
        </p:spPr>
      </p:pic>
    </p:spTree>
    <p:extLst>
      <p:ext uri="{BB962C8B-B14F-4D97-AF65-F5344CB8AC3E}">
        <p14:creationId xmlns:p14="http://schemas.microsoft.com/office/powerpoint/2010/main" val="36667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3600" b="1" u="sng" dirty="0" smtClean="0">
                <a:latin typeface="Times New Roman" panose="02020603050405020304" pitchFamily="18" charset="0"/>
                <a:cs typeface="Times New Roman" panose="02020603050405020304" pitchFamily="18" charset="0"/>
              </a:rPr>
              <a:t>E–R Diagram for Online Shopping System</a:t>
            </a:r>
            <a:endParaRPr lang="en-US" sz="36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615948" y="0"/>
            <a:ext cx="2561143" cy="1236414"/>
          </a:xfrm>
          <a:prstGeom prst="rect">
            <a:avLst/>
          </a:prstGeom>
          <a:noFill/>
          <a:ln w="9525">
            <a:noFill/>
            <a:miter lim="800000"/>
            <a:headEnd/>
            <a:tailEnd/>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11" y="1236414"/>
            <a:ext cx="11174759" cy="5483365"/>
          </a:xfrm>
          <a:prstGeom prst="rect">
            <a:avLst/>
          </a:prstGeom>
        </p:spPr>
      </p:pic>
    </p:spTree>
    <p:extLst>
      <p:ext uri="{BB962C8B-B14F-4D97-AF65-F5344CB8AC3E}">
        <p14:creationId xmlns:p14="http://schemas.microsoft.com/office/powerpoint/2010/main" val="164243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3600" b="1" u="sng" dirty="0" smtClean="0">
                <a:latin typeface="Times New Roman" panose="02020603050405020304" pitchFamily="18" charset="0"/>
                <a:cs typeface="Times New Roman" panose="02020603050405020304" pitchFamily="18" charset="0"/>
              </a:rPr>
              <a:t>E–R Diagram for Online Shopping System</a:t>
            </a:r>
            <a:endParaRPr lang="en-US" sz="36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615948" y="0"/>
            <a:ext cx="2561143" cy="1236414"/>
          </a:xfrm>
          <a:prstGeom prst="rect">
            <a:avLst/>
          </a:prstGeom>
          <a:noFill/>
          <a:ln w="9525">
            <a:noFill/>
            <a:miter lim="800000"/>
            <a:headEnd/>
            <a:tailEnd/>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996" y="1085936"/>
            <a:ext cx="11212462" cy="5666649"/>
          </a:xfrm>
          <a:prstGeom prst="rect">
            <a:avLst/>
          </a:prstGeom>
        </p:spPr>
      </p:pic>
    </p:spTree>
    <p:extLst>
      <p:ext uri="{BB962C8B-B14F-4D97-AF65-F5344CB8AC3E}">
        <p14:creationId xmlns:p14="http://schemas.microsoft.com/office/powerpoint/2010/main" val="30779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3600" b="1" u="sng" dirty="0" smtClean="0">
                <a:latin typeface="Times New Roman" panose="02020603050405020304" pitchFamily="18" charset="0"/>
                <a:cs typeface="Times New Roman" panose="02020603050405020304" pitchFamily="18" charset="0"/>
              </a:rPr>
              <a:t>E–R Diagram for Online Shopping System</a:t>
            </a:r>
            <a:endParaRPr lang="en-US" sz="36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615948" y="0"/>
            <a:ext cx="2561143" cy="1236414"/>
          </a:xfrm>
          <a:prstGeom prst="rect">
            <a:avLst/>
          </a:prstGeom>
          <a:noFill/>
          <a:ln w="9525">
            <a:noFill/>
            <a:miter lim="800000"/>
            <a:headEnd/>
            <a:tailEnd/>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09" y="1085936"/>
            <a:ext cx="11448436" cy="5639329"/>
          </a:xfrm>
          <a:prstGeom prst="rect">
            <a:avLst/>
          </a:prstGeom>
        </p:spPr>
      </p:pic>
    </p:spTree>
    <p:extLst>
      <p:ext uri="{BB962C8B-B14F-4D97-AF65-F5344CB8AC3E}">
        <p14:creationId xmlns:p14="http://schemas.microsoft.com/office/powerpoint/2010/main" val="141275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3" y="227492"/>
            <a:ext cx="8173065" cy="932733"/>
          </a:xfrm>
        </p:spPr>
        <p:txBody>
          <a:bodyPr/>
          <a:lstStyle/>
          <a:p>
            <a:r>
              <a:rPr lang="en-US" b="1" u="sng" dirty="0" smtClean="0">
                <a:latin typeface="Times New Roman" panose="02020603050405020304" pitchFamily="18" charset="0"/>
                <a:cs typeface="Times New Roman" panose="02020603050405020304" pitchFamily="18" charset="0"/>
              </a:rPr>
              <a:t>References</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9433" y="1663391"/>
            <a:ext cx="10972799" cy="4575177"/>
          </a:xfrm>
        </p:spPr>
        <p:txBody>
          <a:bodyPr>
            <a:normAutofit/>
          </a:bodyPr>
          <a:lstStyle/>
          <a:p>
            <a:pPr algn="just"/>
            <a:r>
              <a:rPr lang="en-US" sz="3200" dirty="0" err="1">
                <a:latin typeface="Times New Roman" panose="02020603050405020304" pitchFamily="18" charset="0"/>
                <a:cs typeface="Times New Roman" panose="02020603050405020304" pitchFamily="18" charset="0"/>
              </a:rPr>
              <a:t>Korth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Silbertz</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Sudarshan</a:t>
            </a:r>
            <a:r>
              <a:rPr lang="en-US" sz="3200" dirty="0">
                <a:latin typeface="Times New Roman" panose="02020603050405020304" pitchFamily="18" charset="0"/>
                <a:cs typeface="Times New Roman" panose="02020603050405020304" pitchFamily="18" charset="0"/>
              </a:rPr>
              <a:t> (1998), “Database Concepts”, 4th Edition, TMH</a:t>
            </a:r>
            <a:r>
              <a:rPr lang="en-US" sz="3200" dirty="0" smtClean="0">
                <a:latin typeface="Times New Roman" panose="02020603050405020304" pitchFamily="18" charset="0"/>
                <a:cs typeface="Times New Roman" panose="02020603050405020304" pitchFamily="18" charset="0"/>
              </a:rPr>
              <a:t>.</a:t>
            </a:r>
          </a:p>
          <a:p>
            <a:pPr algn="just"/>
            <a:r>
              <a:rPr lang="en-US" sz="3200" dirty="0" err="1">
                <a:latin typeface="Times New Roman" panose="02020603050405020304" pitchFamily="18" charset="0"/>
                <a:cs typeface="Times New Roman" panose="02020603050405020304" pitchFamily="18" charset="0"/>
              </a:rPr>
              <a:t>Elmasri</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Navathe</a:t>
            </a:r>
            <a:r>
              <a:rPr lang="en-US" sz="3200" dirty="0">
                <a:latin typeface="Times New Roman" panose="02020603050405020304" pitchFamily="18" charset="0"/>
                <a:cs typeface="Times New Roman" panose="02020603050405020304" pitchFamily="18" charset="0"/>
              </a:rPr>
              <a:t> (2010), “Fundamentals of Database Systems”, 5th Edition, </a:t>
            </a:r>
            <a:r>
              <a:rPr lang="en-US" sz="3200" dirty="0" err="1">
                <a:latin typeface="Times New Roman" panose="02020603050405020304" pitchFamily="18" charset="0"/>
                <a:cs typeface="Times New Roman" panose="02020603050405020304" pitchFamily="18" charset="0"/>
              </a:rPr>
              <a:t>Addision</a:t>
            </a:r>
            <a:r>
              <a:rPr lang="en-US" sz="3200" dirty="0">
                <a:latin typeface="Times New Roman" panose="02020603050405020304" pitchFamily="18" charset="0"/>
                <a:cs typeface="Times New Roman" panose="02020603050405020304" pitchFamily="18" charset="0"/>
              </a:rPr>
              <a:t> Wesley</a:t>
            </a:r>
            <a:r>
              <a:rPr lang="en-US" sz="3200" dirty="0" smtClean="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Date C J,” An Introduction to Database Systems”, 8th Edition, </a:t>
            </a:r>
            <a:r>
              <a:rPr lang="en-US" sz="3200" dirty="0" err="1">
                <a:latin typeface="Times New Roman" panose="02020603050405020304" pitchFamily="18" charset="0"/>
                <a:cs typeface="Times New Roman" panose="02020603050405020304" pitchFamily="18" charset="0"/>
              </a:rPr>
              <a:t>Addision</a:t>
            </a:r>
            <a:r>
              <a:rPr lang="en-US" sz="3200" dirty="0">
                <a:latin typeface="Times New Roman" panose="02020603050405020304" pitchFamily="18" charset="0"/>
                <a:cs typeface="Times New Roman" panose="02020603050405020304" pitchFamily="18" charset="0"/>
              </a:rPr>
              <a:t> Wesley.</a:t>
            </a:r>
            <a:endParaRPr lang="en-US" sz="3200" dirty="0" smtClean="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M. Tamer </a:t>
            </a:r>
            <a:r>
              <a:rPr lang="en-US" sz="3200" dirty="0" err="1">
                <a:latin typeface="Times New Roman" panose="02020603050405020304" pitchFamily="18" charset="0"/>
                <a:cs typeface="Times New Roman" panose="02020603050405020304" pitchFamily="18" charset="0"/>
              </a:rPr>
              <a:t>Oezsu</a:t>
            </a:r>
            <a:r>
              <a:rPr lang="en-US" sz="3200" dirty="0">
                <a:latin typeface="Times New Roman" panose="02020603050405020304" pitchFamily="18" charset="0"/>
                <a:cs typeface="Times New Roman" panose="02020603050405020304" pitchFamily="18" charset="0"/>
              </a:rPr>
              <a:t>, Patrick </a:t>
            </a:r>
            <a:r>
              <a:rPr lang="en-US" sz="3200" dirty="0" err="1">
                <a:latin typeface="Times New Roman" panose="02020603050405020304" pitchFamily="18" charset="0"/>
                <a:cs typeface="Times New Roman" panose="02020603050405020304" pitchFamily="18" charset="0"/>
              </a:rPr>
              <a:t>Valduriez</a:t>
            </a:r>
            <a:r>
              <a:rPr lang="en-US" sz="3200" dirty="0">
                <a:latin typeface="Times New Roman" panose="02020603050405020304" pitchFamily="18" charset="0"/>
                <a:cs typeface="Times New Roman" panose="02020603050405020304" pitchFamily="18" charset="0"/>
              </a:rPr>
              <a:t> (2011). “Principles of Distributed Database Systems”, 2nd Edition, Prentice Hall.</a:t>
            </a:r>
            <a:endParaRPr lang="en-US" sz="3200" dirty="0" smtClean="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Tree>
    <p:extLst>
      <p:ext uri="{BB962C8B-B14F-4D97-AF65-F5344CB8AC3E}">
        <p14:creationId xmlns:p14="http://schemas.microsoft.com/office/powerpoint/2010/main" val="381227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2598" y="1635252"/>
            <a:ext cx="6481622" cy="3652242"/>
          </a:xfrm>
          <a:prstGeom prst="rect">
            <a:avLst/>
          </a:prstGeom>
        </p:spPr>
      </p:pic>
    </p:spTree>
    <p:extLst>
      <p:ext uri="{BB962C8B-B14F-4D97-AF65-F5344CB8AC3E}">
        <p14:creationId xmlns:p14="http://schemas.microsoft.com/office/powerpoint/2010/main" val="3262729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221226" y="1209641"/>
            <a:ext cx="11665974" cy="5427133"/>
          </a:xfrm>
        </p:spPr>
        <p:txBody>
          <a:bodyPr>
            <a:noAutofit/>
          </a:bodyPr>
          <a:lstStyle/>
          <a:p>
            <a:pPr marL="0" indent="0" algn="just">
              <a:buNone/>
            </a:pPr>
            <a:r>
              <a:rPr lang="en-US" sz="2400" dirty="0" smtClean="0">
                <a:latin typeface="Times New Roman" panose="02020603050405020304" pitchFamily="18" charset="0"/>
                <a:cs typeface="Times New Roman" panose="02020603050405020304" pitchFamily="18" charset="0"/>
              </a:rPr>
              <a:t>ER Model is used to model the logical view of the system from data perspective which consists of these components:</a:t>
            </a:r>
          </a:p>
          <a:p>
            <a:pPr marL="0" indent="0" algn="just">
              <a:buNone/>
            </a:pPr>
            <a:r>
              <a:rPr lang="en-US" sz="2400" b="1" dirty="0" smtClean="0">
                <a:latin typeface="Times New Roman" panose="02020603050405020304" pitchFamily="18" charset="0"/>
                <a:cs typeface="Times New Roman" panose="02020603050405020304" pitchFamily="18" charset="0"/>
              </a:rPr>
              <a:t>Entity, Entity Type, Entity Set:</a:t>
            </a:r>
          </a:p>
          <a:p>
            <a:pPr algn="just"/>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Entity may be an object with a physical existence – a particular person, car, house, or employee – or it may be an object with a conceptual existence – a company, a job, or a university course.</a:t>
            </a:r>
          </a:p>
          <a:p>
            <a:pPr algn="just"/>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Entity is an object of Entity Type and set of all entities is called as entity set. e.g.; E1 is an entity having Entity Type Student and set of all students is called Entity Set. In ER diagram, Entity Type is represented as:</a:t>
            </a:r>
          </a:p>
          <a:p>
            <a:pPr algn="just"/>
            <a:endParaRPr lang="en-US" sz="2400" dirty="0">
              <a:latin typeface="Times New Roman" panose="02020603050405020304" pitchFamily="18" charset="0"/>
              <a:cs typeface="Times New Roman" panose="02020603050405020304" pitchFamily="18" charset="0"/>
            </a:endParaRPr>
          </a:p>
        </p:txBody>
      </p:sp>
      <p:pic>
        <p:nvPicPr>
          <p:cNvPr id="205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258" y="4415486"/>
            <a:ext cx="2165013" cy="23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circle(in)">
                                      <p:cBhvr>
                                        <p:cTn id="2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smtClean="0">
                <a:latin typeface="Times New Roman" panose="02020603050405020304" pitchFamily="18" charset="0"/>
                <a:cs typeface="Times New Roman" panose="02020603050405020304" pitchFamily="18" charset="0"/>
              </a:rPr>
              <a:t>Attribute:</a:t>
            </a: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Attributes are the properties which define the entity type. For example, </a:t>
            </a:r>
            <a:r>
              <a:rPr lang="en-US" sz="2400" dirty="0" err="1">
                <a:latin typeface="Times New Roman" panose="02020603050405020304" pitchFamily="18" charset="0"/>
                <a:cs typeface="Times New Roman" panose="02020603050405020304" pitchFamily="18" charset="0"/>
              </a:rPr>
              <a:t>Roll_No</a:t>
            </a:r>
            <a:r>
              <a:rPr lang="en-US" sz="2400" dirty="0">
                <a:latin typeface="Times New Roman" panose="02020603050405020304" pitchFamily="18" charset="0"/>
                <a:cs typeface="Times New Roman" panose="02020603050405020304" pitchFamily="18" charset="0"/>
              </a:rPr>
              <a:t>, Name, DOB, Age, Address, </a:t>
            </a:r>
            <a:r>
              <a:rPr lang="en-US" sz="2400" dirty="0" err="1">
                <a:latin typeface="Times New Roman" panose="02020603050405020304" pitchFamily="18" charset="0"/>
                <a:cs typeface="Times New Roman" panose="02020603050405020304" pitchFamily="18" charset="0"/>
              </a:rPr>
              <a:t>Mobile_No</a:t>
            </a:r>
            <a:r>
              <a:rPr lang="en-US" sz="2400" dirty="0">
                <a:latin typeface="Times New Roman" panose="02020603050405020304" pitchFamily="18" charset="0"/>
                <a:cs typeface="Times New Roman" panose="02020603050405020304" pitchFamily="18" charset="0"/>
              </a:rPr>
              <a:t> are the attributes which defines entity type Student. In ER diagram, attribute is represented by an oval.</a:t>
            </a:r>
          </a:p>
        </p:txBody>
      </p:sp>
      <p:pic>
        <p:nvPicPr>
          <p:cNvPr id="3074"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078" y="3774070"/>
            <a:ext cx="3855986" cy="202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4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circle(in)">
                                      <p:cBhvr>
                                        <p:cTn id="1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1. Key Attribute –</a:t>
            </a:r>
          </a:p>
          <a:p>
            <a:pPr marL="0" indent="0" algn="just">
              <a:buNone/>
            </a:pPr>
            <a:r>
              <a:rPr lang="en-US" sz="2400" dirty="0">
                <a:latin typeface="Times New Roman" panose="02020603050405020304" pitchFamily="18" charset="0"/>
                <a:cs typeface="Times New Roman" panose="02020603050405020304" pitchFamily="18" charset="0"/>
              </a:rPr>
              <a:t>The attribute which uniquely identifies each entity in the entity set is called key attribute</a:t>
            </a:r>
            <a:r>
              <a:rPr lang="en-US" sz="2400" dirty="0" smtClean="0">
                <a:latin typeface="Times New Roman" panose="02020603050405020304" pitchFamily="18" charset="0"/>
                <a:cs typeface="Times New Roman" panose="02020603050405020304" pitchFamily="18" charset="0"/>
              </a:rPr>
              <a:t>. For </a:t>
            </a:r>
            <a:r>
              <a:rPr lang="en-US" sz="2400" dirty="0">
                <a:latin typeface="Times New Roman" panose="02020603050405020304" pitchFamily="18" charset="0"/>
                <a:cs typeface="Times New Roman" panose="02020603050405020304" pitchFamily="18" charset="0"/>
              </a:rPr>
              <a:t>example, </a:t>
            </a:r>
            <a:r>
              <a:rPr lang="en-US" sz="2400" dirty="0" err="1">
                <a:latin typeface="Times New Roman" panose="02020603050405020304" pitchFamily="18" charset="0"/>
                <a:cs typeface="Times New Roman" panose="02020603050405020304" pitchFamily="18" charset="0"/>
              </a:rPr>
              <a:t>Roll_No</a:t>
            </a:r>
            <a:r>
              <a:rPr lang="en-US" sz="2400" dirty="0">
                <a:latin typeface="Times New Roman" panose="02020603050405020304" pitchFamily="18" charset="0"/>
                <a:cs typeface="Times New Roman" panose="02020603050405020304" pitchFamily="18" charset="0"/>
              </a:rPr>
              <a:t> will be unique for each student. In ER diagram, key attribute is represented by an oval with underlying lines.</a:t>
            </a:r>
          </a:p>
        </p:txBody>
      </p:sp>
      <p:pic>
        <p:nvPicPr>
          <p:cNvPr id="4098"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952" y="3320569"/>
            <a:ext cx="4912238" cy="258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3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circle(in)">
                                      <p:cBhvr>
                                        <p:cTn id="1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2. Composite Attribute –</a:t>
            </a:r>
          </a:p>
          <a:p>
            <a:pPr marL="0" indent="0" algn="just">
              <a:buNone/>
            </a:pPr>
            <a:r>
              <a:rPr lang="en-US" sz="2400" dirty="0">
                <a:latin typeface="Times New Roman" panose="02020603050405020304" pitchFamily="18" charset="0"/>
                <a:cs typeface="Times New Roman" panose="02020603050405020304" pitchFamily="18" charset="0"/>
              </a:rPr>
              <a:t>An attribute composed of many other attribute is called as composite attribute. For example, Address attribute of student Entity type consists of Street, City, State, and Country. In ER diagram, composite attribute is represented by an oval comprising of ovals.</a:t>
            </a:r>
          </a:p>
        </p:txBody>
      </p:sp>
      <p:pic>
        <p:nvPicPr>
          <p:cNvPr id="5122"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550" y="4011929"/>
            <a:ext cx="6275042" cy="207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circle(in)">
                                      <p:cBhvr>
                                        <p:cTn id="1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3. Multivalued Attribute –</a:t>
            </a:r>
          </a:p>
          <a:p>
            <a:pPr marL="0" indent="0" algn="just">
              <a:buNone/>
            </a:pPr>
            <a:r>
              <a:rPr lang="en-US" sz="2400" dirty="0">
                <a:latin typeface="Times New Roman" panose="02020603050405020304" pitchFamily="18" charset="0"/>
                <a:cs typeface="Times New Roman" panose="02020603050405020304" pitchFamily="18" charset="0"/>
              </a:rPr>
              <a:t>An attribute consisting more than one value for a given entity. For example, </a:t>
            </a:r>
            <a:r>
              <a:rPr lang="en-US" sz="2400" dirty="0" err="1">
                <a:latin typeface="Times New Roman" panose="02020603050405020304" pitchFamily="18" charset="0"/>
                <a:cs typeface="Times New Roman" panose="02020603050405020304" pitchFamily="18" charset="0"/>
              </a:rPr>
              <a:t>Phone_No</a:t>
            </a:r>
            <a:r>
              <a:rPr lang="en-US" sz="2400" dirty="0">
                <a:latin typeface="Times New Roman" panose="02020603050405020304" pitchFamily="18" charset="0"/>
                <a:cs typeface="Times New Roman" panose="02020603050405020304" pitchFamily="18" charset="0"/>
              </a:rPr>
              <a:t> (can be more than one for a given student). In ER diagram, multivalued attribute is represented by double oval.</a:t>
            </a:r>
          </a:p>
        </p:txBody>
      </p:sp>
      <p:pic>
        <p:nvPicPr>
          <p:cNvPr id="614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706" y="3397181"/>
            <a:ext cx="4780730" cy="269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1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circle(in)">
                                      <p:cBhvr>
                                        <p:cTn id="1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4. Derived Attribute –</a:t>
            </a:r>
          </a:p>
          <a:p>
            <a:pPr marL="0" indent="0" algn="just">
              <a:buNone/>
            </a:pPr>
            <a:r>
              <a:rPr lang="en-US" sz="2400" dirty="0">
                <a:latin typeface="Times New Roman" panose="02020603050405020304" pitchFamily="18" charset="0"/>
                <a:cs typeface="Times New Roman" panose="02020603050405020304" pitchFamily="18" charset="0"/>
              </a:rPr>
              <a:t>An attribute which can be derived from other attributes of the entity type is known as derived attribute. e.g.; Age (can be derived from DOB). In ER diagram, derived attribute is represented by dashed oval.</a:t>
            </a:r>
          </a:p>
        </p:txBody>
      </p:sp>
      <p:pic>
        <p:nvPicPr>
          <p:cNvPr id="7170"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462" y="3303532"/>
            <a:ext cx="5089218" cy="267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4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circle(in)">
                                      <p:cBhvr>
                                        <p:cTn id="1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25" y="123706"/>
            <a:ext cx="8513507" cy="962230"/>
          </a:xfrm>
        </p:spPr>
        <p:txBody>
          <a:bodyPr>
            <a:noAutofit/>
          </a:bodyPr>
          <a:lstStyle/>
          <a:p>
            <a:r>
              <a:rPr lang="en-US" sz="4000" b="1" u="sng" dirty="0" smtClean="0">
                <a:latin typeface="Times New Roman" panose="02020603050405020304" pitchFamily="18" charset="0"/>
                <a:cs typeface="Times New Roman" panose="02020603050405020304" pitchFamily="18" charset="0"/>
              </a:rPr>
              <a:t>Introduction of E–R Model</a:t>
            </a:r>
            <a:endParaRPr lang="en-US" sz="4000" b="1" u="sng" dirty="0">
              <a:latin typeface="Times New Roman" panose="02020603050405020304" pitchFamily="18" charset="0"/>
              <a:cs typeface="Times New Roman" panose="02020603050405020304" pitchFamily="18" charset="0"/>
            </a:endParaRPr>
          </a:p>
        </p:txBody>
      </p:sp>
      <p:pic>
        <p:nvPicPr>
          <p:cNvPr id="4" name="Picture 3" descr="C:\Users\User\Desktop\NAAC\gla-full.png"/>
          <p:cNvPicPr>
            <a:picLocks noChangeAspect="1" noChangeArrowheads="1"/>
          </p:cNvPicPr>
          <p:nvPr/>
        </p:nvPicPr>
        <p:blipFill>
          <a:blip r:embed="rId2" cstate="print"/>
          <a:srcRect/>
          <a:stretch>
            <a:fillRect/>
          </a:stretch>
        </p:blipFill>
        <p:spPr bwMode="auto">
          <a:xfrm>
            <a:off x="9158908" y="0"/>
            <a:ext cx="3018183" cy="1457054"/>
          </a:xfrm>
          <a:prstGeom prst="rect">
            <a:avLst/>
          </a:prstGeom>
          <a:noFill/>
          <a:ln w="9525">
            <a:noFill/>
            <a:miter lim="800000"/>
            <a:headEnd/>
            <a:tailEnd/>
          </a:ln>
        </p:spPr>
      </p:pic>
      <p:sp>
        <p:nvSpPr>
          <p:cNvPr id="5" name="Content Placeholder 2"/>
          <p:cNvSpPr>
            <a:spLocks noGrp="1"/>
          </p:cNvSpPr>
          <p:nvPr>
            <p:ph idx="1"/>
          </p:nvPr>
        </p:nvSpPr>
        <p:spPr>
          <a:xfrm>
            <a:off x="914400" y="1457055"/>
            <a:ext cx="10589342" cy="4634030"/>
          </a:xfrm>
        </p:spPr>
        <p:txBody>
          <a:bodyPr>
            <a:noAutofit/>
          </a:bodyPr>
          <a:lstStyle/>
          <a:p>
            <a:pPr marL="0" indent="0" algn="just">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complete entity type Student with its attributes can be represented as:</a:t>
            </a:r>
          </a:p>
        </p:txBody>
      </p:sp>
      <p:pic>
        <p:nvPicPr>
          <p:cNvPr id="8194"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381" y="2241755"/>
            <a:ext cx="5205379" cy="384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4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circle(in)">
                                      <p:cBhvr>
                                        <p:cTn id="13"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2107</TotalTime>
  <Words>1390</Words>
  <Application>Microsoft Office PowerPoint</Application>
  <PresentationFormat>Widescreen</PresentationFormat>
  <Paragraphs>104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Souvenir</vt:lpstr>
      <vt:lpstr>Times New Roman</vt:lpstr>
      <vt:lpstr>Office Theme</vt:lpstr>
      <vt:lpstr>PowerPoint Presentation</vt:lpstr>
      <vt:lpstr>E–R Diagram</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Introduction of E–R Model</vt:lpstr>
      <vt:lpstr>E–R Diagram for Online Shopping System</vt:lpstr>
      <vt:lpstr>E–R Diagram for Online Shopping System</vt:lpstr>
      <vt:lpstr>E–R Diagram for Online Shopping System</vt:lpstr>
      <vt:lpstr>E–R Diagram for Online Shopping System</vt:lpstr>
      <vt:lpstr>E–R Diagram for Online Shopping System</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Govil</dc:creator>
  <cp:lastModifiedBy>Nikhil Govil</cp:lastModifiedBy>
  <cp:revision>1130</cp:revision>
  <dcterms:created xsi:type="dcterms:W3CDTF">2020-08-05T08:53:59Z</dcterms:created>
  <dcterms:modified xsi:type="dcterms:W3CDTF">2021-10-10T08:22:30Z</dcterms:modified>
</cp:coreProperties>
</file>